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italic.fntdata"/><Relationship Id="rId23" Type="http://schemas.openxmlformats.org/officeDocument/2006/relationships/slide" Target="slides/slide18.xml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7abd9daa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7abd9daa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7abd9daa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7abd9daa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7abd9daa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7abd9daa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7abd9daa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7abd9daa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84252a0d9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84252a0d9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84252a0d9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84252a0d9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7abd9daa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7abd9daa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84252a0d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84252a0d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84252a0d9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84252a0d9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84252a0d9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84252a0d9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7abd9da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7abd9da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84252a0d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84252a0d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84252a0d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84252a0d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84252a0d9_4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84252a0d9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84252a0d9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84252a0d9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84252a0d9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84252a0d9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84252a0d9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84252a0d9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84252a0d9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84252a0d9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84252a0d9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84252a0d9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84252a0d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84252a0d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84252a0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84252a0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7abd9da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7abd9da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84252a0d9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84252a0d9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84252a0d9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84252a0d9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84252a0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84252a0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FIne tree classification technique </a:t>
            </a:r>
            <a:r>
              <a:rPr lang="en" sz="9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Decision Trees Many leaves to make many fine distinctions between classes (maximum number of splits is 100).</a:t>
            </a:r>
            <a:endParaRPr b="1" sz="1050">
              <a:solidFill>
                <a:srgbClr val="5F63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Neural network tree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(NNTree) is a decision </a:t>
            </a:r>
            <a:r>
              <a:rPr b="1"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tree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(DT) in which each internal node contains a </a:t>
            </a:r>
            <a:r>
              <a:rPr b="1"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neural network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(NN).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Decision Trees (DTs) are a non-parametric supervised learning method used for classification and regression. The goal is to create a model that predicts the value of a target variable by learning simple decision rules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inferred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the data features. A tree can be seen as a piecewise constant approximation.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SVM: Support Vector Machine : RUSBoosted Trees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Support vector machines (SVMs) are a set of supervised learning methods used for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classification, regression and outliers detection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advantages of support vector machines are: Effective in high dimensional spaces. Still effective in cases where number of dimensions is greater than the number of samples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SVM kernel is a function that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takes low dimensional input space and transforms it to a higher dimensional space</a:t>
            </a:r>
            <a:endParaRPr b="1"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RUSBoost is an algorithm to handle class imbalance problem in data with discrete class labels. It uses a combination of RUS (random under-sampling) and the standard boosting procedure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AdaBoost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to better model the minority class by removing majority class samples.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Bagging is a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way to decrease the variance in the prediction by generating additional data for training from dataset using combinations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repetitions to produce multi-sets of the original data. Boosting is an iterative technique which adjusts the weight of an observation based on the last classification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7abd9daa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7abd9daa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TNN: Trilayered Neural Networks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input values are assigned to the nodes of t	he input layer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output values are assigned to the nodes of the output layer. The hidden layer contains intermediate results of the calculation of the output values from the input values.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Input layer — initial data for the neural network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Hidden layers — intermediate layer between input and output layer and place where all the computation is done. Output layer — produce the result for given inputs.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32629"/>
                </a:solidFill>
                <a:highlight>
                  <a:srgbClr val="FFFFFF"/>
                </a:highlight>
              </a:rPr>
              <a:t>A lot of the benefit in deep neural networks comes from the ability of lower layers to learn representations that the higher layers can then use to perform their classification.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Bootstrap-aggregated (</a:t>
            </a:r>
            <a:r>
              <a:rPr b="1"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bagged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decision </a:t>
            </a:r>
            <a:r>
              <a:rPr b="1"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trees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combine the results of many decision </a:t>
            </a:r>
            <a:r>
              <a:rPr b="1"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trees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... To </a:t>
            </a:r>
            <a:r>
              <a:rPr b="1"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bag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regression </a:t>
            </a:r>
            <a:r>
              <a:rPr b="1"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trees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instead, specify 'Method','regression' 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Bootstrap aggregation, or bagging, is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general-purpose procedure for reducing the variance of a statistical learning method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algorithm constructs B regression trees using B bootstrapped training sets, and averages the resulting predictions. These trees are grown deep, and are not pruned.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84252a0d9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84252a0d9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he principal components of a collection of points in a real coordinate space are a sequence of p unit vectors, where the i-th vector is the direction of a line that best fits the data while being orthogonal to the first i-1 vector</a:t>
            </a:r>
            <a:endParaRPr sz="1050"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Principal component analysis (PCA) is </a:t>
            </a:r>
            <a:r>
              <a:rPr b="1"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a technique for reducing the dimensionality of such datasets, increasing interpretability but at the same time minimizing information loss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. It does so by creating new uncorrelated variables that successively maximize variance.</a:t>
            </a:r>
            <a:endParaRPr sz="1050"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84252a0d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084252a0d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84252a0d9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84252a0d9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84252a0d9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84252a0d9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84252a0d9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84252a0d9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8577e823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8577e823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7abd9da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7abd9da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7abd9daa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7abd9daa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7abd9daa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7abd9daa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7abd9daa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7abd9daa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7abd9da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7abd9da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43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53.png"/><Relationship Id="rId7" Type="http://schemas.openxmlformats.org/officeDocument/2006/relationships/image" Target="../media/image63.png"/><Relationship Id="rId8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jpg"/><Relationship Id="rId4" Type="http://schemas.openxmlformats.org/officeDocument/2006/relationships/image" Target="../media/image56.jpg"/><Relationship Id="rId5" Type="http://schemas.openxmlformats.org/officeDocument/2006/relationships/image" Target="../media/image59.jpg"/><Relationship Id="rId6" Type="http://schemas.openxmlformats.org/officeDocument/2006/relationships/image" Target="../media/image5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5" Type="http://schemas.openxmlformats.org/officeDocument/2006/relationships/image" Target="../media/image6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897"/>
              <a:buFont typeface="Arial"/>
              <a:buNone/>
            </a:pPr>
            <a:r>
              <a:rPr b="1" lang="en" sz="245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Development of Cyber Physical Layer to defend EV Systems from Cyber Attacks: Simulation based Twining Approach</a:t>
            </a:r>
            <a:endParaRPr b="1"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56500"/>
            <a:ext cx="85206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Final </a:t>
            </a:r>
            <a:r>
              <a:rPr lang="en"/>
              <a:t>Checkpoint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ESE 534 Cyber Physical Systems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Deepi Singh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Reetam Mandal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Yash Patel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Stony Brook University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Model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18825" y="645050"/>
            <a:ext cx="5932800" cy="4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1316" l="0" r="0" t="3959"/>
          <a:stretch/>
        </p:blipFill>
        <p:spPr>
          <a:xfrm>
            <a:off x="6114950" y="203700"/>
            <a:ext cx="3029050" cy="48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4472975" y="3097975"/>
            <a:ext cx="48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921" y="1262418"/>
            <a:ext cx="3362400" cy="337180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237650" y="2283175"/>
            <a:ext cx="2010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4th Order Runge Kutta Linearization to solve Differential Equations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Model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118825" y="645050"/>
            <a:ext cx="5932800" cy="4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State Space Modelling and equations of DC Motor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1316" l="0" r="0" t="3959"/>
          <a:stretch/>
        </p:blipFill>
        <p:spPr>
          <a:xfrm>
            <a:off x="6114950" y="203700"/>
            <a:ext cx="3029050" cy="48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4472975" y="3097975"/>
            <a:ext cx="48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50" y="1211191"/>
            <a:ext cx="3029049" cy="975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375" y="2228650"/>
            <a:ext cx="4111599" cy="176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3793625" y="2228650"/>
            <a:ext cx="499800" cy="3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Model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118825" y="645050"/>
            <a:ext cx="5932800" cy="4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 Modelling and equations of DC Motor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1316" l="0" r="0" t="3959"/>
          <a:stretch/>
        </p:blipFill>
        <p:spPr>
          <a:xfrm>
            <a:off x="6114950" y="203700"/>
            <a:ext cx="3029050" cy="48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4472975" y="3097975"/>
            <a:ext cx="48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>
            <a:off x="3793625" y="2228650"/>
            <a:ext cx="499800" cy="3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00" y="1275625"/>
            <a:ext cx="3029049" cy="11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800" y="2461225"/>
            <a:ext cx="3646126" cy="151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3392125" y="3236450"/>
            <a:ext cx="294900" cy="61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Model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118825" y="645050"/>
            <a:ext cx="5932800" cy="4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 Modelling and equations of DC Motor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1316" l="0" r="0" t="3959"/>
          <a:stretch/>
        </p:blipFill>
        <p:spPr>
          <a:xfrm>
            <a:off x="6114950" y="203700"/>
            <a:ext cx="3029050" cy="48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4472975" y="3097975"/>
            <a:ext cx="48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3793625" y="2228650"/>
            <a:ext cx="499800" cy="3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00" y="1275625"/>
            <a:ext cx="3029049" cy="11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800" y="2461225"/>
            <a:ext cx="3646126" cy="151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3392125" y="3236450"/>
            <a:ext cx="294900" cy="61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Twin (Code)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747082"/>
            <a:ext cx="4219726" cy="432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828" y="747075"/>
            <a:ext cx="4810894" cy="439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Model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63" y="1152473"/>
            <a:ext cx="7521675" cy="38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Model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108000" y="651700"/>
            <a:ext cx="8778600" cy="43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400" y="0"/>
            <a:ext cx="594360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schematic&#10;&#10;Description automatically generated"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4792" y="2657475"/>
            <a:ext cx="4114809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6764650" y="1876575"/>
            <a:ext cx="322500" cy="1153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 Model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0" y="683100"/>
            <a:ext cx="4736100" cy="4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from Digital and Physical Model Compared. 	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Errors </a:t>
            </a:r>
            <a:r>
              <a:rPr lang="en"/>
              <a:t>further</a:t>
            </a:r>
            <a:r>
              <a:rPr lang="en"/>
              <a:t> classified by extracting   various features like Average, Variance and Differential.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Features fed to multiple ANN methods          to assess methods for classification for every individual feature with decent           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System accordingly sent an interrupt            further working towards safety and security of the system.</a:t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>
            <a:off x="4124975" y="322525"/>
            <a:ext cx="2919900" cy="19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>
            <a:off x="4311725" y="2104925"/>
            <a:ext cx="2208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001" y="835575"/>
            <a:ext cx="4339999" cy="430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4736100" y="645050"/>
            <a:ext cx="4226700" cy="33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4787025" y="2376525"/>
            <a:ext cx="135900" cy="49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 rot="5400000">
            <a:off x="3942000" y="2193975"/>
            <a:ext cx="636600" cy="8574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 rot="5400000">
            <a:off x="3942000" y="1009838"/>
            <a:ext cx="636600" cy="8574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 rot="5400000">
            <a:off x="3942000" y="3632625"/>
            <a:ext cx="636600" cy="8574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Twin Validation 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3675"/>
            <a:ext cx="8520601" cy="430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800"/>
            <a:ext cx="9143999" cy="35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Electronic systems are becoming more vulnerable to cyber-physical attacks.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EVs have been transforming modern transportation and energy systems.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</a:t>
            </a:r>
            <a:r>
              <a:rPr lang="en"/>
              <a:t>ck of cyber awareness in the power electronics community</a:t>
            </a:r>
            <a:r>
              <a:rPr lang="en"/>
              <a:t>,</a:t>
            </a:r>
            <a:r>
              <a:rPr lang="en"/>
              <a:t> it becomes more urgent to develop monitoring and diagnosis strategies for networked power electronics systems.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these threats are not detected in the early stage, they can lead to a catastrophic failure and substantial economic loss.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Normal Operation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0" y="611700"/>
            <a:ext cx="9144000" cy="45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 txBox="1"/>
          <p:nvPr/>
        </p:nvSpPr>
        <p:spPr>
          <a:xfrm>
            <a:off x="3498650" y="3187300"/>
            <a:ext cx="9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Actual vs Ref Speed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75" y="680275"/>
            <a:ext cx="7987300" cy="23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75" y="2986550"/>
            <a:ext cx="8103425" cy="19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Continued….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3150"/>
            <a:ext cx="4380275" cy="20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50" y="3324475"/>
            <a:ext cx="4227424" cy="12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088" y="1383150"/>
            <a:ext cx="4227424" cy="190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9000" y="3219025"/>
            <a:ext cx="4083600" cy="14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on Speed Sensor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5" y="1152475"/>
            <a:ext cx="8627799" cy="18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00" y="3086100"/>
            <a:ext cx="8840401" cy="18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916100"/>
            <a:ext cx="4662574" cy="1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71300"/>
            <a:ext cx="4742224" cy="21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125" y="781825"/>
            <a:ext cx="4048651" cy="21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7125" y="2754275"/>
            <a:ext cx="3965700" cy="20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Slow Change( Staircase)</a:t>
            </a:r>
            <a:endParaRPr/>
          </a:p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8520601" cy="20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75" y="1017725"/>
            <a:ext cx="8262774" cy="18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</a:t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50" y="1420375"/>
            <a:ext cx="4330526" cy="173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50" y="3152475"/>
            <a:ext cx="4828276" cy="16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375" y="1420375"/>
            <a:ext cx="4057075" cy="17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2175" y="3099203"/>
            <a:ext cx="4731826" cy="17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Slow Change( Ramp)</a:t>
            </a:r>
            <a:endParaRPr/>
          </a:p>
        </p:txBody>
      </p:sp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16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52925"/>
            <a:ext cx="8991601" cy="18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Continued..</a:t>
            </a:r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25" y="1152475"/>
            <a:ext cx="8666375" cy="20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25" y="3049275"/>
            <a:ext cx="8666375" cy="20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on Reference</a:t>
            </a:r>
            <a:endParaRPr/>
          </a:p>
        </p:txBody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Chart, line chart&#10;&#10;Description automatically generated"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50" y="2729075"/>
            <a:ext cx="4050719" cy="183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287" name="Google Shape;28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25" y="1017725"/>
            <a:ext cx="3218400" cy="1464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288" name="Google Shape;28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750" y="445025"/>
            <a:ext cx="2750175" cy="194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, histogram&#10;&#10;Description automatically generated" id="289" name="Google Shape;28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3025" y="2705475"/>
            <a:ext cx="2592750" cy="14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on Controller</a:t>
            </a:r>
            <a:endParaRPr/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raphical user interface, chart&#10;&#10;Description automatically generated"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25" y="1228500"/>
            <a:ext cx="3179151" cy="144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297" name="Google Shape;2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300" y="99625"/>
            <a:ext cx="2808725" cy="1260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298" name="Google Shape;29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302" y="1436250"/>
            <a:ext cx="2417460" cy="108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299" name="Google Shape;29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300" y="2681375"/>
            <a:ext cx="2279076" cy="108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, histogram&#10;&#10;Description automatically generated" id="300" name="Google Shape;30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2274" y="3926500"/>
            <a:ext cx="2556924" cy="121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line chart&#10;&#10;Description automatically generated" id="301" name="Google Shape;30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150" y="2938225"/>
            <a:ext cx="3054301" cy="13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descr="Diagram&#10;&#10;Description automatically generated"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449" y="1132081"/>
            <a:ext cx="6935100" cy="29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Attacks(Controller, Sensor &amp; Reference)</a:t>
            </a:r>
            <a:endParaRPr/>
          </a:p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0624"/>
            <a:ext cx="9144001" cy="1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50" y="1017725"/>
            <a:ext cx="8865000" cy="18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Continued…</a:t>
            </a:r>
            <a:endParaRPr/>
          </a:p>
        </p:txBody>
      </p:sp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00" y="1017725"/>
            <a:ext cx="7632276" cy="2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100" y="3152475"/>
            <a:ext cx="7820200" cy="17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Classification:						</a:t>
            </a:r>
            <a:endParaRPr/>
          </a:p>
        </p:txBody>
      </p:sp>
      <p:pic>
        <p:nvPicPr>
          <p:cNvPr id="323" name="Google Shape;32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25" y="2967517"/>
            <a:ext cx="2575225" cy="19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2688740" cy="201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1500" y="1017725"/>
            <a:ext cx="2599725" cy="19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5487" y="2934850"/>
            <a:ext cx="4411762" cy="19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/>
        </p:nvSpPr>
        <p:spPr>
          <a:xfrm>
            <a:off x="2932075" y="1823775"/>
            <a:ext cx="1207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Average Sliding Window</a:t>
            </a:r>
            <a:endParaRPr sz="300"/>
          </a:p>
        </p:txBody>
      </p:sp>
      <p:sp>
        <p:nvSpPr>
          <p:cNvPr id="328" name="Google Shape;328;p44"/>
          <p:cNvSpPr txBox="1"/>
          <p:nvPr/>
        </p:nvSpPr>
        <p:spPr>
          <a:xfrm>
            <a:off x="5060625" y="2077725"/>
            <a:ext cx="12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Slope</a:t>
            </a:r>
            <a:endParaRPr sz="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Classification (Skew)</a:t>
            </a: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70750"/>
            <a:ext cx="4140235" cy="19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88290"/>
            <a:ext cx="2376628" cy="178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6400" y="1088300"/>
            <a:ext cx="2300450" cy="172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Slope - Tree Classifier - Pseudocode</a:t>
            </a:r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00" y="1861175"/>
            <a:ext cx="3698624" cy="21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000" y="1861175"/>
            <a:ext cx="4430023" cy="21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49" name="Google Shape;349;p47"/>
          <p:cNvSpPr txBox="1"/>
          <p:nvPr>
            <p:ph idx="1" type="body"/>
          </p:nvPr>
        </p:nvSpPr>
        <p:spPr>
          <a:xfrm>
            <a:off x="0" y="669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Development of Digital twin.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Validation using Hardware in Loop.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Case Study of different </a:t>
            </a:r>
            <a:r>
              <a:rPr lang="en"/>
              <a:t>types</a:t>
            </a:r>
            <a:r>
              <a:rPr lang="en"/>
              <a:t> of Second Generation attacks i.e. Hardware attacks and slow cyber attacks.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Detection and classification of attacks using Digital Twin and multiple ANN algorithms.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Comparisons of various classifications</a:t>
            </a:r>
            <a:r>
              <a:rPr lang="en"/>
              <a:t> ba</a:t>
            </a:r>
            <a:r>
              <a:rPr lang="en"/>
              <a:t>sed on </a:t>
            </a:r>
            <a:r>
              <a:rPr lang="en"/>
              <a:t>different</a:t>
            </a:r>
            <a:r>
              <a:rPr lang="en"/>
              <a:t> features.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&amp; Future Goals</a:t>
            </a:r>
            <a:endParaRPr/>
          </a:p>
        </p:txBody>
      </p:sp>
      <p:sp>
        <p:nvSpPr>
          <p:cNvPr id="355" name="Google Shape;355;p48"/>
          <p:cNvSpPr txBox="1"/>
          <p:nvPr>
            <p:ph idx="1" type="body"/>
          </p:nvPr>
        </p:nvSpPr>
        <p:spPr>
          <a:xfrm>
            <a:off x="0" y="751000"/>
            <a:ext cx="9144000" cy="43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limitations of this model includes no real time infringement detection that can possible lock the digital twin out of the loop hence causing catastrophic systemic failure.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Digital twin and physical model uses the same Reference values so if any kind of infringement occurs at that end it would not be detected.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scope includes the necessary corrections for the above limitations that would increase the reliability of the system and the deployment of this model on a </a:t>
            </a:r>
            <a:r>
              <a:rPr lang="en"/>
              <a:t>hardware</a:t>
            </a:r>
            <a:r>
              <a:rPr lang="en"/>
              <a:t> setup.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Deployment of the Digital Twin on Amazon Web Service or Azure or other cloud platforms.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HIL Set-Up</a:t>
            </a:r>
            <a:endParaRPr/>
          </a:p>
        </p:txBody>
      </p:sp>
      <p:sp>
        <p:nvSpPr>
          <p:cNvPr id="361" name="Google Shape;36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775" y="1393750"/>
            <a:ext cx="7665474" cy="25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>
            <p:ph type="title"/>
          </p:nvPr>
        </p:nvSpPr>
        <p:spPr>
          <a:xfrm>
            <a:off x="270750" y="207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Questions.?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43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4.0 is transforming motor drives into intelligent and rapidly evolving edge devices with formidable computational power, thus enabling: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sensing, extensive data analytics, and cloud interfaces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and AI computation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Seamless external sensor connectivity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 gateway capability (drives connectivity w/ cloud, sensors etc.)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Breach and Infringement causes systemic </a:t>
            </a:r>
            <a:r>
              <a:rPr lang="en"/>
              <a:t>failure</a:t>
            </a:r>
            <a:r>
              <a:rPr lang="en"/>
              <a:t> of the Electric vehicle which in turn compromises safety of the driver.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confirmation of the signal during a breach which directly would take over the system.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Simultaneous and a slow change attack would cause systemic collapse of the model and needs to be catered to.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	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Twin confirmation of every event Real time to keep ideal flow of processes in an Electric Vehicle.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Implementation of Artificial Intelligence to decipher errors and classify them as per follows: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Normal Operation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Attack 1: Noises at the sensory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Attack 2: Slow cyber attack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Attack 3: Change in reference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Attack 4: Change in Controller Coefficients to stabilise the model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Model</a:t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088" y="572700"/>
            <a:ext cx="7663836" cy="426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0" y="0"/>
            <a:ext cx="85449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213" y="201550"/>
            <a:ext cx="3690187" cy="494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Model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118825" y="645050"/>
            <a:ext cx="5932800" cy="4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State Space Modelling and equations of Buck Converter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1316" l="0" r="0" t="3959"/>
          <a:stretch/>
        </p:blipFill>
        <p:spPr>
          <a:xfrm>
            <a:off x="6114950" y="203700"/>
            <a:ext cx="3029050" cy="48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 rotWithShape="1">
          <a:blip r:embed="rId4">
            <a:alphaModFix/>
          </a:blip>
          <a:srcRect b="15846" l="0" r="0" t="0"/>
          <a:stretch/>
        </p:blipFill>
        <p:spPr>
          <a:xfrm>
            <a:off x="118825" y="1284925"/>
            <a:ext cx="3906497" cy="23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82175"/>
            <a:ext cx="387349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825" y="3810925"/>
            <a:ext cx="2614251" cy="5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/>
          <p:nvPr/>
        </p:nvSpPr>
        <p:spPr>
          <a:xfrm>
            <a:off x="3296300" y="3165875"/>
            <a:ext cx="577200" cy="993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3556325" y="4583625"/>
            <a:ext cx="959100" cy="16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4515425" y="4468425"/>
            <a:ext cx="10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Motor</a:t>
            </a:r>
            <a:endParaRPr/>
          </a:p>
        </p:txBody>
      </p:sp>
      <p:sp>
        <p:nvSpPr>
          <p:cNvPr id="111" name="Google Shape;111;p21"/>
          <p:cNvSpPr txBox="1"/>
          <p:nvPr/>
        </p:nvSpPr>
        <p:spPr>
          <a:xfrm>
            <a:off x="4472975" y="3097975"/>
            <a:ext cx="488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